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2C5E4-2B34-F7E4-FED9-1837D71571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8938CA-E309-1F05-04F0-A3FD84E1C3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8A1D22-9FA4-402F-0218-0AA030CDD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45FCA-723E-ED4A-ABDE-3431B2D69C79}" type="datetimeFigureOut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422B1-64D3-5397-0794-7FF9E9F83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48D39-E814-549D-196D-D812E128A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3F469-CDD1-5844-849C-984B2A999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652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74E3A-C30A-0AC2-6AC1-769630E70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73B1C8-52CC-2F5B-767D-0F5B06228A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2C8B1-FB68-E4C5-F55E-10B288964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45FCA-723E-ED4A-ABDE-3431B2D69C79}" type="datetimeFigureOut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06551B-2EBD-345C-BA82-3DBDDF0D9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BB712F-E7F6-FAF6-0EC2-CE8665F1D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3F469-CDD1-5844-849C-984B2A999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749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3C29F6-D790-2719-C88E-8546B63482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90B7B5-D550-58EE-9018-02397C5A7A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7F926-D3E3-2B4B-5799-559F63BAB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45FCA-723E-ED4A-ABDE-3431B2D69C79}" type="datetimeFigureOut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E89D06-0457-9C82-1EEE-6B4F0B92E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416768-430F-1334-A451-7F506398B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3F469-CDD1-5844-849C-984B2A999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159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907D5-CEBD-5353-6BC6-9D88B6D25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D7ECC-2D85-F12A-0A42-E7E73AF68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77ACDE-1A9D-368C-C5B6-461E09A47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45FCA-723E-ED4A-ABDE-3431B2D69C79}" type="datetimeFigureOut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DDB35E-9A58-46B0-5E2B-54E0904C5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CD96EB-EBFD-6F95-8D0E-C4CD81821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3F469-CDD1-5844-849C-984B2A999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354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B43C2-4C37-1EDC-DE57-A91D0C89D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0B9F29-8175-9815-C32F-955707416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CD211-B638-0DE7-187B-B5AFFCB5B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45FCA-723E-ED4A-ABDE-3431B2D69C79}" type="datetimeFigureOut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969EC4-19E9-6BE1-11D7-35B5ABF4E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C4745-39CC-A052-1B05-DEA646DE8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3F469-CDD1-5844-849C-984B2A999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548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D1B6B-28AF-7C01-9EC3-FFA391F16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DB3F0-6813-77CF-71D3-80ED097C92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E307AC-A938-C793-FE0E-C7B80719E6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C4474D-8674-5EB8-9C3E-712AFF3AC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45FCA-723E-ED4A-ABDE-3431B2D69C79}" type="datetimeFigureOut">
              <a:rPr lang="en-US" smtClean="0"/>
              <a:t>2/29/24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55E850-8FE0-FFE7-1CEF-53A52210C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22B54C-EA51-1760-28D6-DC557633C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3F469-CDD1-5844-849C-984B2A999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026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E439-D848-C91C-A512-D17F0BE72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43CE6E-E547-ECC9-739E-89F18266DA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4E55F8-F21A-250B-CF18-4436639838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70120B-BDBE-7F16-2685-46C631F06D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07A350-F162-927B-E78C-B7CA89F202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46EC20-F792-D829-8A77-1BDB68D60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45FCA-723E-ED4A-ABDE-3431B2D69C79}" type="datetimeFigureOut">
              <a:rPr lang="en-US" smtClean="0"/>
              <a:t>2/29/24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F9C29C-24E6-2A24-A610-01D4EA9F5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511951-21D0-AD0C-B5B4-A2F145F6B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3F469-CDD1-5844-849C-984B2A999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225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284E3-5473-F3A6-3B61-DEB068B9D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26C11A-D5F3-199F-48EE-691DE2651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45FCA-723E-ED4A-ABDE-3431B2D69C79}" type="datetimeFigureOut">
              <a:rPr lang="en-US" smtClean="0"/>
              <a:t>2/29/24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D17ABE-DE2E-6FCD-9D6E-384D9F550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B74388-8515-86EB-78E9-96DA029FD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3F469-CDD1-5844-849C-984B2A999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77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2C4494-E3D1-D8A7-0952-5DD4CEDC1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45FCA-723E-ED4A-ABDE-3431B2D69C79}" type="datetimeFigureOut">
              <a:rPr lang="en-US" smtClean="0"/>
              <a:t>2/29/24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098D14-5B29-829B-4723-A33F2E879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14D9EA-DD32-4B71-A03F-2226D803E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3F469-CDD1-5844-849C-984B2A999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58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7BD19-7BAE-A267-F9A9-FFABBF9F7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DF08E-075C-2628-A99D-612FC03FCC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F0CE90-5B0C-526D-F16E-B050001B7B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2AAA5-1BFC-2AAC-BD80-57475BCBA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45FCA-723E-ED4A-ABDE-3431B2D69C79}" type="datetimeFigureOut">
              <a:rPr lang="en-US" smtClean="0"/>
              <a:t>2/29/24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4BE68E-57AD-4684-BE62-F69021AD3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85EBA8-C446-8539-7924-6B315261B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3F469-CDD1-5844-849C-984B2A999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462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BFC93-A383-0497-4676-36536E0E6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64DA18-CFC1-4F57-E206-CE54CE576F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550FE4-DE1F-68FE-E21E-CE94DD3451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07F6AC-7989-44E1-7469-661C6414D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45FCA-723E-ED4A-ABDE-3431B2D69C79}" type="datetimeFigureOut">
              <a:rPr lang="en-US" smtClean="0"/>
              <a:t>2/29/24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63B33-3F68-F28D-C5CB-BC96587BC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9D54E5-0C07-16A0-9889-04E248893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3F469-CDD1-5844-849C-984B2A999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146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094465-96DB-3FAC-ACAC-172EA4F43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227B07-B40D-B259-1DE3-495041525D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7FDF2-436B-AB59-F10F-2632A55FE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F45FCA-723E-ED4A-ABDE-3431B2D69C79}" type="datetimeFigureOut">
              <a:rPr lang="en-US" smtClean="0"/>
              <a:t>2/29/24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33C9B5-870A-978B-D13D-550E3880CD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49E12-5C06-5F8F-EBC2-9F7083D15D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E3F469-CDD1-5844-849C-984B2A999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7C3F4-D6B9-4350-5651-3D75054691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Week 7: Linear Regression Continued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F047D6-6A36-CCE1-241C-EE3B16FA9F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419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899FE-A237-A309-F334-30BE7AF2A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k-Fold Cross 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BB0DF-E801-0E89-B8ED-EF4E2531DB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Randomly divide obs. into k folds (groups) of equal size.</a:t>
            </a:r>
          </a:p>
          <a:p>
            <a:r>
              <a:rPr lang="en-US" dirty="0"/>
              <a:t>The first fold is the validation set.</a:t>
            </a:r>
          </a:p>
          <a:p>
            <a:r>
              <a:rPr lang="en-US" dirty="0"/>
              <a:t>Fit the method on the remaining k-1 folds.</a:t>
            </a:r>
          </a:p>
          <a:p>
            <a:r>
              <a:rPr lang="en-US" dirty="0"/>
              <a:t>MSE is computed on the obs. in the held-out group.</a:t>
            </a:r>
          </a:p>
          <a:p>
            <a:r>
              <a:rPr lang="en-US" dirty="0"/>
              <a:t>Repeated k-times.</a:t>
            </a:r>
          </a:p>
          <a:p>
            <a:r>
              <a:rPr lang="en-US" dirty="0"/>
              <a:t>Take average of the k test errors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D492CD-9407-7CE5-4E9A-95F2183A2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3635" y="2302412"/>
            <a:ext cx="5540169" cy="2912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021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A9BA0-11B9-4491-5C82-D3B0670E0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They perform similarly well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AE5232-3DA6-7E0C-D8F5-390E81A0A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4159" y="2165401"/>
            <a:ext cx="8503681" cy="34679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E217B3-21CB-C3FD-765D-25F11742536F}"/>
              </a:ext>
            </a:extLst>
          </p:cNvPr>
          <p:cNvSpPr txBox="1"/>
          <p:nvPr/>
        </p:nvSpPr>
        <p:spPr>
          <a:xfrm>
            <a:off x="2013229" y="1690688"/>
            <a:ext cx="8587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The give a sense of how generalizable our model results are for different samples</a:t>
            </a:r>
          </a:p>
        </p:txBody>
      </p:sp>
    </p:spTree>
    <p:extLst>
      <p:ext uri="{BB962C8B-B14F-4D97-AF65-F5344CB8AC3E}">
        <p14:creationId xmlns:p14="http://schemas.microsoft.com/office/powerpoint/2010/main" val="4273208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5CC6D7B-984C-B7FD-9191-A7E20D9BF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E3ADEA9-6720-ED8D-BD50-EA3FCAE207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8578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238DE-EB6C-1F1F-AF73-11D6BB5CB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Machine 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FCF07-079D-F34A-C9AD-5FE6D9DF83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Hedonic Model Illustrative Example</a:t>
            </a:r>
          </a:p>
        </p:txBody>
      </p:sp>
    </p:spTree>
    <p:extLst>
      <p:ext uri="{BB962C8B-B14F-4D97-AF65-F5344CB8AC3E}">
        <p14:creationId xmlns:p14="http://schemas.microsoft.com/office/powerpoint/2010/main" val="1871273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AAB2E4-75B2-7EB6-5508-7083F0464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Hedonic Model</a:t>
            </a:r>
          </a:p>
        </p:txBody>
      </p:sp>
      <p:pic>
        <p:nvPicPr>
          <p:cNvPr id="7" name="Picture 6" descr="Tiny paper houses erected on a white background">
            <a:extLst>
              <a:ext uri="{FF2B5EF4-FFF2-40B4-BE49-F238E27FC236}">
                <a16:creationId xmlns:a16="http://schemas.microsoft.com/office/drawing/2014/main" id="{5AC56749-35B2-9007-025B-24C826626B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207" y="2424220"/>
            <a:ext cx="4011873" cy="26544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ED5D263-1337-A82A-5759-B35065925C01}"/>
              </a:ext>
            </a:extLst>
          </p:cNvPr>
          <p:cNvSpPr txBox="1"/>
          <p:nvPr/>
        </p:nvSpPr>
        <p:spPr>
          <a:xfrm>
            <a:off x="1235676" y="1872788"/>
            <a:ext cx="2207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Price of a House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46939A-D060-2C06-6AC7-7D8814B923CF}"/>
              </a:ext>
            </a:extLst>
          </p:cNvPr>
          <p:cNvSpPr/>
          <p:nvPr/>
        </p:nvSpPr>
        <p:spPr>
          <a:xfrm>
            <a:off x="5857103" y="1872788"/>
            <a:ext cx="2879124" cy="13893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Structural Components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DFC6D-FABC-536D-9724-86DC54EF8E12}"/>
              </a:ext>
            </a:extLst>
          </p:cNvPr>
          <p:cNvSpPr/>
          <p:nvPr/>
        </p:nvSpPr>
        <p:spPr>
          <a:xfrm>
            <a:off x="5857103" y="3973845"/>
            <a:ext cx="2879124" cy="13893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Land (Location)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FF0228-611B-C5DD-B0BA-ECF7285BAD3C}"/>
              </a:ext>
            </a:extLst>
          </p:cNvPr>
          <p:cNvSpPr txBox="1"/>
          <p:nvPr/>
        </p:nvSpPr>
        <p:spPr>
          <a:xfrm>
            <a:off x="7000103" y="3262184"/>
            <a:ext cx="5931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7166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73695-A44D-A4A8-0BD0-4C95D736C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the Location Cost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C574E-2BAE-16CC-14F9-DDC0F4B7B1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Geographic Features</a:t>
            </a:r>
          </a:p>
          <a:p>
            <a:r>
              <a:rPr lang="en-US" dirty="0"/>
              <a:t>Distance to Various Amenities (Waterfronts, Parks)</a:t>
            </a:r>
          </a:p>
          <a:p>
            <a:r>
              <a:rPr lang="en-US" dirty="0"/>
              <a:t>Could think about modeling dis-amenities – what lowers property values?</a:t>
            </a:r>
          </a:p>
          <a:p>
            <a:r>
              <a:rPr lang="en-US" dirty="0"/>
              <a:t>Sometimes things are un-measurable! (Cool Neighborhoods)</a:t>
            </a:r>
          </a:p>
          <a:p>
            <a:r>
              <a:rPr lang="en-US" dirty="0"/>
              <a:t>Sometimes we use proxies for things that we really want in our model.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676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BB8DD-A82C-9D22-E94C-6B9B28919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sz="3600"/>
              <a:t>Modeling Spatial Features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E2953CD-D2B8-B213-EF9D-1B98F112D2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55" r="-4" b="30946"/>
          <a:stretch/>
        </p:blipFill>
        <p:spPr bwMode="auto"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EFA3A-0B5C-31FF-36B4-C352D3D80B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rmAutofit/>
          </a:bodyPr>
          <a:lstStyle/>
          <a:p>
            <a:r>
              <a:rPr lang="en-US" sz="1800"/>
              <a:t>k-Nearest Neighbors</a:t>
            </a:r>
          </a:p>
          <a:p>
            <a:r>
              <a:rPr lang="en-US" sz="1800"/>
              <a:t>Average distance to k (you pick k, the number of obs) events.</a:t>
            </a:r>
          </a:p>
          <a:p>
            <a:r>
              <a:rPr lang="en-US" sz="1800"/>
              <a:t>If kNN is small, things are close by. If the average distance is big, they are far away.</a:t>
            </a:r>
          </a:p>
        </p:txBody>
      </p:sp>
    </p:spTree>
    <p:extLst>
      <p:ext uri="{BB962C8B-B14F-4D97-AF65-F5344CB8AC3E}">
        <p14:creationId xmlns:p14="http://schemas.microsoft.com/office/powerpoint/2010/main" val="25781341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A88AE-CEDE-00AD-CA15-74CBA621C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Group-Based Dummy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C2E93-3BC4-8BAB-8FE0-19CE203A9A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‘Fixed Effect’</a:t>
            </a:r>
          </a:p>
          <a:p>
            <a:r>
              <a:rPr lang="en-US" dirty="0"/>
              <a:t>Encompassing variable to capture all the similarities of observations that may belong to the same group:</a:t>
            </a:r>
          </a:p>
          <a:p>
            <a:pPr lvl="1"/>
            <a:r>
              <a:rPr lang="en-US" dirty="0"/>
              <a:t>homes in a neighborhood, </a:t>
            </a:r>
          </a:p>
          <a:p>
            <a:pPr lvl="1"/>
            <a:r>
              <a:rPr lang="en-US" dirty="0"/>
              <a:t>children in a grade level, </a:t>
            </a:r>
          </a:p>
          <a:p>
            <a:pPr lvl="1"/>
            <a:r>
              <a:rPr lang="en-US" dirty="0"/>
              <a:t>countries in a region of the world</a:t>
            </a:r>
          </a:p>
          <a:p>
            <a:r>
              <a:rPr lang="en-US" dirty="0"/>
              <a:t>Use </a:t>
            </a:r>
            <a:r>
              <a:rPr lang="en-US" dirty="0" err="1"/>
              <a:t>as.factor</a:t>
            </a:r>
            <a:r>
              <a:rPr lang="en-US" dirty="0"/>
              <a:t>() in R to turn a variable into a category. </a:t>
            </a:r>
            <a:r>
              <a:rPr lang="en-US" dirty="0" err="1"/>
              <a:t>as.factor</a:t>
            </a:r>
            <a:r>
              <a:rPr lang="en-US" dirty="0"/>
              <a:t>(</a:t>
            </a:r>
            <a:r>
              <a:rPr lang="en-US"/>
              <a:t>gradelevel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57973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BDCFD-2092-A59E-D3AE-0DE9B57BA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Warm-Up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C2DE3-9690-C35A-5B94-B53D69C14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73376"/>
            <a:ext cx="10786241" cy="1855623"/>
          </a:xfrm>
        </p:spPr>
        <p:txBody>
          <a:bodyPr>
            <a:normAutofit/>
          </a:bodyPr>
          <a:lstStyle/>
          <a:p>
            <a:r>
              <a:rPr lang="en-US" dirty="0"/>
              <a:t>Either together or with a friend or enemy, interpret these results in ’plain English’ – if you had to present it to the mayor or my mom.</a:t>
            </a:r>
          </a:p>
          <a:p>
            <a:r>
              <a:rPr lang="en-US" dirty="0"/>
              <a:t>We are modeling </a:t>
            </a:r>
            <a:r>
              <a:rPr lang="en-US" dirty="0">
                <a:solidFill>
                  <a:srgbClr val="FF0000"/>
                </a:solidFill>
              </a:rPr>
              <a:t>Rates of Respiratory Disease</a:t>
            </a:r>
            <a:r>
              <a:rPr lang="en-US" dirty="0"/>
              <a:t> in cities as a function of pollution levels and population density.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DBE2B44-188F-005D-A83C-B20AB5562A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253676"/>
              </p:ext>
            </p:extLst>
          </p:nvPr>
        </p:nvGraphicFramePr>
        <p:xfrm>
          <a:off x="1756980" y="3752302"/>
          <a:ext cx="8678040" cy="27405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5608">
                  <a:extLst>
                    <a:ext uri="{9D8B030D-6E8A-4147-A177-3AD203B41FA5}">
                      <a16:colId xmlns:a16="http://schemas.microsoft.com/office/drawing/2014/main" val="3641941990"/>
                    </a:ext>
                  </a:extLst>
                </a:gridCol>
                <a:gridCol w="1735608">
                  <a:extLst>
                    <a:ext uri="{9D8B030D-6E8A-4147-A177-3AD203B41FA5}">
                      <a16:colId xmlns:a16="http://schemas.microsoft.com/office/drawing/2014/main" val="4157071907"/>
                    </a:ext>
                  </a:extLst>
                </a:gridCol>
                <a:gridCol w="1735608">
                  <a:extLst>
                    <a:ext uri="{9D8B030D-6E8A-4147-A177-3AD203B41FA5}">
                      <a16:colId xmlns:a16="http://schemas.microsoft.com/office/drawing/2014/main" val="1815333305"/>
                    </a:ext>
                  </a:extLst>
                </a:gridCol>
                <a:gridCol w="1735608">
                  <a:extLst>
                    <a:ext uri="{9D8B030D-6E8A-4147-A177-3AD203B41FA5}">
                      <a16:colId xmlns:a16="http://schemas.microsoft.com/office/drawing/2014/main" val="1306640965"/>
                    </a:ext>
                  </a:extLst>
                </a:gridCol>
                <a:gridCol w="1735608">
                  <a:extLst>
                    <a:ext uri="{9D8B030D-6E8A-4147-A177-3AD203B41FA5}">
                      <a16:colId xmlns:a16="http://schemas.microsoft.com/office/drawing/2014/main" val="223849798"/>
                    </a:ext>
                  </a:extLst>
                </a:gridCol>
              </a:tblGrid>
              <a:tr h="765659">
                <a:tc>
                  <a:txBody>
                    <a:bodyPr/>
                    <a:lstStyle/>
                    <a:p>
                      <a:r>
                        <a:rPr lang="en-US" dirty="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Coefficient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Standard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t-value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p-value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2147007"/>
                  </a:ext>
                </a:extLst>
              </a:tr>
              <a:tr h="443596">
                <a:tc>
                  <a:txBody>
                    <a:bodyPr/>
                    <a:lstStyle/>
                    <a:p>
                      <a:r>
                        <a:rPr lang="en-US" dirty="0"/>
                        <a:t>Intercept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&lt;0.001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9795150"/>
                  </a:ext>
                </a:extLst>
              </a:tr>
              <a:tr h="765659">
                <a:tc>
                  <a:txBody>
                    <a:bodyPr/>
                    <a:lstStyle/>
                    <a:p>
                      <a:r>
                        <a:rPr lang="en-US" dirty="0"/>
                        <a:t>Pollution Levels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&lt;0.001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0775153"/>
                  </a:ext>
                </a:extLst>
              </a:tr>
              <a:tr h="765659">
                <a:tc>
                  <a:txBody>
                    <a:bodyPr/>
                    <a:lstStyle/>
                    <a:p>
                      <a:r>
                        <a:rPr lang="en-US" dirty="0"/>
                        <a:t>Population Density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&lt;0.001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2531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8160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52049-0FFF-672C-5E06-0B26873EE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 Variables (As promised!)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550A1-5199-CD3E-532D-96A5483BD9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4701"/>
            <a:ext cx="10515600" cy="4351338"/>
          </a:xfrm>
        </p:spPr>
        <p:txBody>
          <a:bodyPr/>
          <a:lstStyle/>
          <a:p>
            <a:r>
              <a:rPr lang="en-US" dirty="0"/>
              <a:t>Tells us something about the combined effects of two variables.</a:t>
            </a:r>
          </a:p>
          <a:p>
            <a:r>
              <a:rPr lang="en-US" dirty="0"/>
              <a:t>Pollution levels * Population Density</a:t>
            </a:r>
          </a:p>
          <a:p>
            <a:r>
              <a:rPr lang="en-US" dirty="0"/>
              <a:t>Effects of pollution on respiratory diseases </a:t>
            </a:r>
            <a:r>
              <a:rPr lang="en-US" dirty="0">
                <a:solidFill>
                  <a:srgbClr val="FF0000"/>
                </a:solidFill>
              </a:rPr>
              <a:t>enhanced</a:t>
            </a:r>
            <a:r>
              <a:rPr lang="en-US" dirty="0"/>
              <a:t> by population density. </a:t>
            </a:r>
            <a:r>
              <a:rPr lang="en-US" dirty="0">
                <a:solidFill>
                  <a:srgbClr val="FF0000"/>
                </a:solidFill>
              </a:rPr>
              <a:t>The impact of pollution is stronger in areas with high pop. dens.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68C73E5-2B02-D38C-49CC-CECD767C6F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5609818"/>
              </p:ext>
            </p:extLst>
          </p:nvPr>
        </p:nvGraphicFramePr>
        <p:xfrm>
          <a:off x="1620346" y="3867916"/>
          <a:ext cx="8784895" cy="27659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6979">
                  <a:extLst>
                    <a:ext uri="{9D8B030D-6E8A-4147-A177-3AD203B41FA5}">
                      <a16:colId xmlns:a16="http://schemas.microsoft.com/office/drawing/2014/main" val="3641941990"/>
                    </a:ext>
                  </a:extLst>
                </a:gridCol>
                <a:gridCol w="1756979">
                  <a:extLst>
                    <a:ext uri="{9D8B030D-6E8A-4147-A177-3AD203B41FA5}">
                      <a16:colId xmlns:a16="http://schemas.microsoft.com/office/drawing/2014/main" val="4157071907"/>
                    </a:ext>
                  </a:extLst>
                </a:gridCol>
                <a:gridCol w="1756979">
                  <a:extLst>
                    <a:ext uri="{9D8B030D-6E8A-4147-A177-3AD203B41FA5}">
                      <a16:colId xmlns:a16="http://schemas.microsoft.com/office/drawing/2014/main" val="1815333305"/>
                    </a:ext>
                  </a:extLst>
                </a:gridCol>
                <a:gridCol w="1756979">
                  <a:extLst>
                    <a:ext uri="{9D8B030D-6E8A-4147-A177-3AD203B41FA5}">
                      <a16:colId xmlns:a16="http://schemas.microsoft.com/office/drawing/2014/main" val="1306640965"/>
                    </a:ext>
                  </a:extLst>
                </a:gridCol>
                <a:gridCol w="1756979">
                  <a:extLst>
                    <a:ext uri="{9D8B030D-6E8A-4147-A177-3AD203B41FA5}">
                      <a16:colId xmlns:a16="http://schemas.microsoft.com/office/drawing/2014/main" val="223849798"/>
                    </a:ext>
                  </a:extLst>
                </a:gridCol>
              </a:tblGrid>
              <a:tr h="559994">
                <a:tc>
                  <a:txBody>
                    <a:bodyPr/>
                    <a:lstStyle/>
                    <a:p>
                      <a:r>
                        <a:rPr lang="en-US" dirty="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Coefficient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Standard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t-value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p-value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2147007"/>
                  </a:ext>
                </a:extLst>
              </a:tr>
              <a:tr h="324441">
                <a:tc>
                  <a:txBody>
                    <a:bodyPr/>
                    <a:lstStyle/>
                    <a:p>
                      <a:r>
                        <a:rPr lang="en-US" dirty="0"/>
                        <a:t>Intercept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&lt;0.001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9795150"/>
                  </a:ext>
                </a:extLst>
              </a:tr>
              <a:tr h="559994">
                <a:tc>
                  <a:txBody>
                    <a:bodyPr/>
                    <a:lstStyle/>
                    <a:p>
                      <a:r>
                        <a:rPr lang="en-US" dirty="0"/>
                        <a:t>Pollution Levels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&lt;0.001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0775153"/>
                  </a:ext>
                </a:extLst>
              </a:tr>
              <a:tr h="559994">
                <a:tc>
                  <a:txBody>
                    <a:bodyPr/>
                    <a:lstStyle/>
                    <a:p>
                      <a:r>
                        <a:rPr lang="en-US" dirty="0"/>
                        <a:t>Population Density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&lt;0.001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253114"/>
                  </a:ext>
                </a:extLst>
              </a:tr>
              <a:tr h="55999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Pollution * 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PopDens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0.40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0.15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2.67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0.008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94903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0907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747055A-E1C8-EBA2-2D80-E4BA1DBEA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work through another wake-up warm-up example.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99264C-74FA-D33C-AC9C-814A922C26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Regression using the auto dataset. Use all predictors and do diagnostic tests.</a:t>
            </a:r>
          </a:p>
        </p:txBody>
      </p:sp>
    </p:spTree>
    <p:extLst>
      <p:ext uri="{BB962C8B-B14F-4D97-AF65-F5344CB8AC3E}">
        <p14:creationId xmlns:p14="http://schemas.microsoft.com/office/powerpoint/2010/main" val="2182147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4C225-EAB9-8D3B-11B6-EF4BD4105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Resampling Techniques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F19248-1510-276C-25FA-092307807D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44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3B2103-D144-7A53-069C-B91A00748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Cross-Validation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2C331EF-EAF3-796C-4787-D88CCB6BF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test-error rate</a:t>
            </a:r>
            <a:r>
              <a:rPr lang="en-US" dirty="0"/>
              <a:t> – an average error that results from using a statistical learning method (like regression) to predict the response on a </a:t>
            </a:r>
            <a:r>
              <a:rPr lang="en-US" dirty="0">
                <a:solidFill>
                  <a:schemeClr val="accent6"/>
                </a:solidFill>
              </a:rPr>
              <a:t>new observation</a:t>
            </a:r>
            <a:r>
              <a:rPr lang="en-US" dirty="0"/>
              <a:t>. A measurement </a:t>
            </a:r>
            <a:r>
              <a:rPr lang="en-US" dirty="0">
                <a:solidFill>
                  <a:schemeClr val="accent6"/>
                </a:solidFill>
              </a:rPr>
              <a:t>NOT</a:t>
            </a:r>
            <a:r>
              <a:rPr lang="en-US" dirty="0"/>
              <a:t> used in training the mode.</a:t>
            </a:r>
          </a:p>
          <a:p>
            <a:pPr lvl="1"/>
            <a:r>
              <a:rPr lang="en-US" dirty="0"/>
              <a:t>low test-error is good!</a:t>
            </a:r>
          </a:p>
          <a:p>
            <a:r>
              <a:rPr lang="en-US" dirty="0">
                <a:solidFill>
                  <a:srgbClr val="FF0000"/>
                </a:solidFill>
              </a:rPr>
              <a:t>training error rate </a:t>
            </a:r>
            <a:r>
              <a:rPr lang="en-US" dirty="0"/>
              <a:t>– apply the learning method to observations used in the training. Can very much underestimate.</a:t>
            </a:r>
          </a:p>
        </p:txBody>
      </p:sp>
    </p:spTree>
    <p:extLst>
      <p:ext uri="{BB962C8B-B14F-4D97-AF65-F5344CB8AC3E}">
        <p14:creationId xmlns:p14="http://schemas.microsoft.com/office/powerpoint/2010/main" val="3389072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8EE0E-4676-BE24-30F4-ECB66A37D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695C4-3832-D4A6-784B-E55C11DB87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 of methods that estimate the test error rate by holding out a subset of the training observations from the fitting process.</a:t>
            </a:r>
          </a:p>
          <a:p>
            <a:r>
              <a:rPr lang="en-US" dirty="0"/>
              <a:t>Randomly divide the available data into two parts:</a:t>
            </a:r>
          </a:p>
          <a:p>
            <a:pPr lvl="1"/>
            <a:r>
              <a:rPr lang="en-US" dirty="0"/>
              <a:t>training</a:t>
            </a:r>
          </a:p>
          <a:p>
            <a:pPr lvl="1"/>
            <a:r>
              <a:rPr lang="en-US" dirty="0"/>
              <a:t>validation (hold-out set)</a:t>
            </a:r>
          </a:p>
          <a:p>
            <a:r>
              <a:rPr lang="en-US" dirty="0"/>
              <a:t>Fit model on training set. Use fitted model to predict responses for observations in validation set.</a:t>
            </a:r>
          </a:p>
          <a:p>
            <a:r>
              <a:rPr lang="en-US" dirty="0"/>
              <a:t>The resulting validation error rate (MSE) is an estimate of test error rate.</a:t>
            </a:r>
          </a:p>
        </p:txBody>
      </p:sp>
    </p:spTree>
    <p:extLst>
      <p:ext uri="{BB962C8B-B14F-4D97-AF65-F5344CB8AC3E}">
        <p14:creationId xmlns:p14="http://schemas.microsoft.com/office/powerpoint/2010/main" val="41863021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BBA72E-24F5-47B4-EA42-40128A032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234354"/>
            <a:ext cx="10905066" cy="4389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13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00B45-74FB-EC0F-163D-24234A20B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Leave One Out Cross Validation (LOOCV)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44882F-300B-C2F4-3517-5E711CA9CCD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Leave out a single observation and use that for the validation.</a:t>
            </a:r>
          </a:p>
          <a:p>
            <a:r>
              <a:rPr lang="en-US" dirty="0"/>
              <a:t>The remaining obs. are used for the training.</a:t>
            </a:r>
          </a:p>
          <a:p>
            <a:r>
              <a:rPr lang="en-US" dirty="0"/>
              <a:t>Repeat.</a:t>
            </a:r>
          </a:p>
          <a:p>
            <a:r>
              <a:rPr lang="en-US" dirty="0"/>
              <a:t>Sum up the squared errors.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85DEC2E-6546-E279-E9CC-ED5061D985D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D7D962-8038-01D9-E45D-C360E2076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582" y="1896418"/>
            <a:ext cx="6103524" cy="3132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921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1293</TotalTime>
  <Words>615</Words>
  <Application>Microsoft Macintosh PowerPoint</Application>
  <PresentationFormat>Widescreen</PresentationFormat>
  <Paragraphs>106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Aptos</vt:lpstr>
      <vt:lpstr>Aptos Display</vt:lpstr>
      <vt:lpstr>Arial</vt:lpstr>
      <vt:lpstr>Office Theme</vt:lpstr>
      <vt:lpstr>Week 7: Linear Regression Continued</vt:lpstr>
      <vt:lpstr>Warm-Up Exercise</vt:lpstr>
      <vt:lpstr>Interaction Variables (As promised!)</vt:lpstr>
      <vt:lpstr>Let’s work through another wake-up warm-up example.</vt:lpstr>
      <vt:lpstr>Resampling Techniques</vt:lpstr>
      <vt:lpstr>Cross-Validation</vt:lpstr>
      <vt:lpstr>Validation</vt:lpstr>
      <vt:lpstr>PowerPoint Presentation</vt:lpstr>
      <vt:lpstr>Leave One Out Cross Validation (LOOCV)</vt:lpstr>
      <vt:lpstr>k-Fold Cross Validation</vt:lpstr>
      <vt:lpstr>They perform similarly well</vt:lpstr>
      <vt:lpstr>Let’s Practice.</vt:lpstr>
      <vt:lpstr>Spatial Machine Learning</vt:lpstr>
      <vt:lpstr>Hedonic Model</vt:lpstr>
      <vt:lpstr>Modeling the Location Cost</vt:lpstr>
      <vt:lpstr>Modeling Spatial Features</vt:lpstr>
      <vt:lpstr>Group-Based Dummy Variables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7: Linear Regression Continued</dc:title>
  <dc:creator>Delmelle, Elizabeth</dc:creator>
  <cp:lastModifiedBy>Delmelle, Elizabeth</cp:lastModifiedBy>
  <cp:revision>9</cp:revision>
  <dcterms:created xsi:type="dcterms:W3CDTF">2024-02-29T15:43:18Z</dcterms:created>
  <dcterms:modified xsi:type="dcterms:W3CDTF">2024-03-01T13:16:55Z</dcterms:modified>
</cp:coreProperties>
</file>

<file path=docProps/thumbnail.jpeg>
</file>